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docProps/app.xml" ContentType="application/vnd.openxmlformats-officedocument.extended-properties+xml"/>
  <Override PartName="/ppt/slides/slide5.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5.xml" ContentType="application/vnd.openxmlformats-officedocument.presentationml.slideLayout+xml"/>
  <Override PartName="/ppt/slideLayouts/slideLayout10.xml" ContentType="application/vnd.openxmlformats-officedocument.presentationml.slideLayout+xml"/>
  <Override PartName="/ppt/slideLayouts/slideLayout3.xml" ContentType="application/vnd.openxmlformats-officedocument.presentationml.slideLayout+xml"/>
  <Override PartName="/ppt/slideLayouts/slideLayout9.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11.xml" ContentType="application/vnd.openxmlformats-officedocument.presentationml.slideLayout+xml"/>
  <Default Extension="png" ContentType="image/png"/>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viewProps.xml" ContentType="application/vnd.openxmlformats-officedocument.presentationml.viewProps+xml"/>
  <Override PartName="/docProps/core.xml" ContentType="application/vnd.openxmlformats-package.core-properties+xml"/>
  <Override PartName="/ppt/slideMasters/slideMaster1.xml" ContentType="application/vnd.openxmlformats-officedocument.presentationml.slideMaster+xml"/>
  <Default Extension="bin" ContentType="application/vnd.openxmlformats-officedocument.presentationml.printerSettings"/>
  <Default Extension="rels" ContentType="application/vnd.openxmlformats-package.relationships+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7"/>
  </p:notesMasterIdLst>
  <p:sldIdLst>
    <p:sldId id="257" r:id="rId2"/>
    <p:sldId id="258" r:id="rId3"/>
    <p:sldId id="259" r:id="rId4"/>
    <p:sldId id="260" r:id="rId5"/>
    <p:sldId id="261" r:id="rId6"/>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showGuides="1">
      <p:cViewPr varScale="1">
        <p:scale>
          <a:sx n="73" d="100"/>
          <a:sy n="73" d="100"/>
        </p:scale>
        <p:origin x="-648" y="-96"/>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printerSettings" Target="printerSettings/printerSettings1.bin"/><Relationship Id="rId4" Type="http://schemas.openxmlformats.org/officeDocument/2006/relationships/slide" Target="slides/slide3.xml"/><Relationship Id="rId10" Type="http://schemas.openxmlformats.org/officeDocument/2006/relationships/viewProps" Target="viewProps.xml"/><Relationship Id="rId5" Type="http://schemas.openxmlformats.org/officeDocument/2006/relationships/slide" Target="slides/slide4.xml"/><Relationship Id="rId7" Type="http://schemas.openxmlformats.org/officeDocument/2006/relationships/notesMaster" Target="notesMasters/notesMaster1.xml"/><Relationship Id="rId11" Type="http://schemas.openxmlformats.org/officeDocument/2006/relationships/theme" Target="theme/theme1.xml"/><Relationship Id="rId12" Type="http://schemas.openxmlformats.org/officeDocument/2006/relationships/tableStyles" Target="tableStyles.xml"/><Relationship Id="rId1" Type="http://schemas.openxmlformats.org/officeDocument/2006/relationships/slideMaster" Target="slideMasters/slideMaster1.xml"/><Relationship Id="rId2" Type="http://schemas.openxmlformats.org/officeDocument/2006/relationships/slide" Target="slides/slide1.xml"/><Relationship Id="rId9" Type="http://schemas.openxmlformats.org/officeDocument/2006/relationships/presProps" Target="presProps.xml"/><Relationship Id="rId3" Type="http://schemas.openxmlformats.org/officeDocument/2006/relationships/slide" Target="slides/slide2.xml"/><Relationship Id="rId6" Type="http://schemas.openxmlformats.org/officeDocument/2006/relationships/slide" Target="slides/slide5.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60FA8217-5CB9-7B40-8A57-9356BE88FDF0}" type="datetimeFigureOut">
              <a:rPr lang="en-US" smtClean="0"/>
              <a:t>8/22/11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F3A95416-7444-D440-A97D-84F2CF87FA91}" type="slidenum">
              <a:rPr lang="en-US" smtClean="0"/>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6865" name="Rectangle 1"/>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6866" name="Rectangle 2"/>
          <p:cNvSpPr>
            <a:spLocks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112713"/>
            <a:r>
              <a:rPr lang="en-US" sz="1600" b="1">
                <a:solidFill>
                  <a:srgbClr val="000000"/>
                </a:solidFill>
                <a:ea typeface="Arial" pitchFamily="-110" charset="0"/>
                <a:cs typeface="Arial" pitchFamily="-110" charset="0"/>
                <a:sym typeface="Arial" pitchFamily="-110" charset="0"/>
              </a:rPr>
              <a:t>You should be here in about 15 minuts barring technological difficulties. Video is only about five minutes long.</a:t>
            </a:r>
          </a:p>
          <a:p>
            <a:pPr marL="112713"/>
            <a:endParaRPr lang="en-US" sz="1600" b="1">
              <a:solidFill>
                <a:srgbClr val="000000"/>
              </a:solidFill>
              <a:ea typeface="Arial" pitchFamily="-110" charset="0"/>
              <a:cs typeface="Arial" pitchFamily="-110" charset="0"/>
              <a:sym typeface="Arial" pitchFamily="-110" charset="0"/>
            </a:endParaRPr>
          </a:p>
          <a:p>
            <a:pPr marL="112713"/>
            <a:r>
              <a:rPr lang="en-US" sz="1600" b="1">
                <a:solidFill>
                  <a:srgbClr val="000000"/>
                </a:solidFill>
                <a:ea typeface="Arial" pitchFamily="-110" charset="0"/>
                <a:cs typeface="Arial" pitchFamily="-110" charset="0"/>
                <a:sym typeface="Arial" pitchFamily="-110" charset="0"/>
              </a:rPr>
              <a:t>The ends of the mindset spectrum are fixed and growth. Let’s explore these.</a:t>
            </a:r>
          </a:p>
          <a:p>
            <a:pPr marL="112713"/>
            <a:endParaRPr lang="en-US" sz="1600">
              <a:solidFill>
                <a:srgbClr val="000000"/>
              </a:solidFill>
              <a:ea typeface="Arial" pitchFamily="-110" charset="0"/>
              <a:cs typeface="Arial" pitchFamily="-110" charset="0"/>
              <a:sym typeface="Arial" pitchFamily="-110" charset="0"/>
            </a:endParaRPr>
          </a:p>
          <a:p>
            <a:pPr marL="112713"/>
            <a:r>
              <a:rPr lang="en-US" sz="1600">
                <a:solidFill>
                  <a:srgbClr val="000000"/>
                </a:solidFill>
                <a:ea typeface="Arial" pitchFamily="-110" charset="0"/>
                <a:cs typeface="Arial" pitchFamily="-110" charset="0"/>
                <a:sym typeface="Arial" pitchFamily="-110" charset="0"/>
              </a:rPr>
              <a:t>Video is from point of view of parenting, but concise and good lead in. </a:t>
            </a:r>
          </a:p>
          <a:p>
            <a:pPr marL="112713"/>
            <a:endParaRPr lang="en-US" sz="1600">
              <a:solidFill>
                <a:srgbClr val="000000"/>
              </a:solidFill>
              <a:ea typeface="Arial" pitchFamily="-110" charset="0"/>
              <a:cs typeface="Arial" pitchFamily="-110" charset="0"/>
              <a:sym typeface="Arial" pitchFamily="-110" charset="0"/>
            </a:endParaRPr>
          </a:p>
          <a:p>
            <a:pPr marL="112713"/>
            <a:r>
              <a:rPr lang="en-US" sz="1600">
                <a:solidFill>
                  <a:srgbClr val="000000"/>
                </a:solidFill>
                <a:ea typeface="Arial" pitchFamily="-110" charset="0"/>
                <a:cs typeface="Arial" pitchFamily="-110" charset="0"/>
                <a:sym typeface="Arial" pitchFamily="-110" charset="0"/>
              </a:rPr>
              <a:t>Video hint. Easiest to play the QuickTime version.  If you play the video off YouTube once before the workshop, and keep the screen open, you can replay later, even if internet connection fails. (Link is on slide and on resource list.)</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Rectangle 1"/>
          <p:cNvSpPr>
            <a:spLocks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8914" name="Rectangle 2"/>
          <p:cNvSpPr>
            <a:spLocks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112713"/>
            <a:r>
              <a:rPr lang="en-US" sz="1600" b="1">
                <a:solidFill>
                  <a:srgbClr val="000000"/>
                </a:solidFill>
                <a:ea typeface="Arial" pitchFamily="-110" charset="0"/>
                <a:cs typeface="Arial" pitchFamily="-110" charset="0"/>
                <a:sym typeface="Arial" pitchFamily="-110" charset="0"/>
              </a:rPr>
              <a:t>Compare train of thoughts step by step.</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461D9C3E-9179-084C-AC99-22813B9E4D5F}" type="datetimeFigureOut">
              <a:rPr lang="en-US" smtClean="0"/>
              <a:t>8/22/11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7EFEC-29FE-3844-98BE-29AB9897039F}" type="slidenum">
              <a:rPr lang="en-US" smtClean="0"/>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1D9C3E-9179-084C-AC99-22813B9E4D5F}" type="datetimeFigureOut">
              <a:rPr lang="en-US" smtClean="0"/>
              <a:t>8/22/11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7EFEC-29FE-3844-98BE-29AB9897039F}"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1D9C3E-9179-084C-AC99-22813B9E4D5F}" type="datetimeFigureOut">
              <a:rPr lang="en-US" smtClean="0"/>
              <a:t>8/22/11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7EFEC-29FE-3844-98BE-29AB9897039F}"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461D9C3E-9179-084C-AC99-22813B9E4D5F}" type="datetimeFigureOut">
              <a:rPr lang="en-US" smtClean="0"/>
              <a:t>8/22/11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7EFEC-29FE-3844-98BE-29AB9897039F}"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461D9C3E-9179-084C-AC99-22813B9E4D5F}" type="datetimeFigureOut">
              <a:rPr lang="en-US" smtClean="0"/>
              <a:t>8/22/11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377EFEC-29FE-3844-98BE-29AB9897039F}"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461D9C3E-9179-084C-AC99-22813B9E4D5F}" type="datetimeFigureOut">
              <a:rPr lang="en-US" smtClean="0"/>
              <a:t>8/22/11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77EFEC-29FE-3844-98BE-29AB9897039F}" type="slidenum">
              <a:rPr lang="en-US" smtClean="0"/>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461D9C3E-9179-084C-AC99-22813B9E4D5F}" type="datetimeFigureOut">
              <a:rPr lang="en-US" smtClean="0"/>
              <a:t>8/22/11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377EFEC-29FE-3844-98BE-29AB9897039F}" type="slidenum">
              <a:rPr lang="en-US" smtClean="0"/>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461D9C3E-9179-084C-AC99-22813B9E4D5F}" type="datetimeFigureOut">
              <a:rPr lang="en-US" smtClean="0"/>
              <a:t>8/22/11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377EFEC-29FE-3844-98BE-29AB9897039F}"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61D9C3E-9179-084C-AC99-22813B9E4D5F}" type="datetimeFigureOut">
              <a:rPr lang="en-US" smtClean="0"/>
              <a:t>8/22/11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377EFEC-29FE-3844-98BE-29AB9897039F}"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1D9C3E-9179-084C-AC99-22813B9E4D5F}" type="datetimeFigureOut">
              <a:rPr lang="en-US" smtClean="0"/>
              <a:t>8/22/11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77EFEC-29FE-3844-98BE-29AB9897039F}"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61D9C3E-9179-084C-AC99-22813B9E4D5F}" type="datetimeFigureOut">
              <a:rPr lang="en-US" smtClean="0"/>
              <a:t>8/22/11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377EFEC-29FE-3844-98BE-29AB9897039F}"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461D9C3E-9179-084C-AC99-22813B9E4D5F}" type="datetimeFigureOut">
              <a:rPr lang="en-US" smtClean="0"/>
              <a:t>8/22/11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D377EFEC-29FE-3844-98BE-29AB9897039F}" type="slidenum">
              <a:rPr lang="en-US" smtClean="0"/>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pn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4" Type="http://schemas.openxmlformats.org/officeDocument/2006/relationships/image" Target="../media/image4.png"/><Relationship Id="rId1" Type="http://schemas.openxmlformats.org/officeDocument/2006/relationships/slideLayout" Target="../slideLayouts/slideLayout2.xml"/><Relationship Id="rId2" Type="http://schemas.openxmlformats.org/officeDocument/2006/relationships/notesSlide" Target="../notesSlides/notesSlide2.xml"/><Relationship Id="rId3" Type="http://schemas.openxmlformats.org/officeDocument/2006/relationships/image" Target="../media/image3.png"/></Relationships>
</file>

<file path=ppt/slides/_rels/slide4.xml.rels><?xml version="1.0" encoding="UTF-8" standalone="yes"?>
<Relationships xmlns="http://schemas.openxmlformats.org/package/2006/relationships"><Relationship Id="rId2" Type="http://schemas.openxmlformats.org/officeDocument/2006/relationships/hyperlink" Target="http://www.principals.org/portals/0/content/61209.pdf" TargetMode="Externa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hyperlink" Target="http://www.principals.org/portals/0/content/61209.pdf" TargetMode="Externa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4817" name="Rectangle 1"/>
          <p:cNvSpPr>
            <a:spLocks noChangeArrowheads="1"/>
          </p:cNvSpPr>
          <p:nvPr>
            <p:ph type="body" idx="1"/>
          </p:nvPr>
        </p:nvSpPr>
        <p:spPr>
          <a:xfrm>
            <a:off x="5268516" y="607219"/>
            <a:ext cx="2937867" cy="4563070"/>
          </a:xfrm>
          <a:ln/>
        </p:spPr>
        <p:txBody>
          <a:bodyPr rIns="116994"/>
          <a:lstStyle/>
          <a:p>
            <a:pPr marL="0" indent="0">
              <a:buSzPct val="125000"/>
            </a:pPr>
            <a:r>
              <a:rPr lang="en-US" sz="3500" dirty="0"/>
              <a:t>What do you believe about learning?</a:t>
            </a:r>
          </a:p>
          <a:p>
            <a:pPr marL="0" indent="0">
              <a:buSzPct val="125000"/>
            </a:pPr>
            <a:r>
              <a:rPr lang="en-US" sz="3500" dirty="0"/>
              <a:t>What do your students believe?</a:t>
            </a:r>
          </a:p>
        </p:txBody>
      </p:sp>
      <p:pic>
        <p:nvPicPr>
          <p:cNvPr id="34818" name="Picture 2"/>
          <p:cNvPicPr>
            <a:picLocks noChangeAspect="1" noChangeArrowheads="1"/>
          </p:cNvPicPr>
          <p:nvPr/>
        </p:nvPicPr>
        <p:blipFill>
          <a:blip r:embed="rId2"/>
          <a:srcRect/>
          <a:stretch>
            <a:fillRect/>
          </a:stretch>
        </p:blipFill>
        <p:spPr bwMode="auto">
          <a:xfrm>
            <a:off x="357187" y="473273"/>
            <a:ext cx="4697016" cy="4697016"/>
          </a:xfrm>
          <a:prstGeom prst="rect">
            <a:avLst/>
          </a:prstGeom>
          <a:noFill/>
          <a:ln w="9525" cap="flat">
            <a:noFill/>
            <a:round/>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481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4817">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4817" grpId="0" build="p" bldLvl="5" autoUpdateAnimBg="0"/>
    </p:bldLst>
  </p:timing>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5841" name="Picture 1"/>
          <p:cNvPicPr>
            <a:picLocks noChangeAspect="1" noChangeArrowheads="1"/>
          </p:cNvPicPr>
          <p:nvPr/>
        </p:nvPicPr>
        <p:blipFill>
          <a:blip r:embed="rId3"/>
          <a:srcRect/>
          <a:stretch>
            <a:fillRect/>
          </a:stretch>
        </p:blipFill>
        <p:spPr bwMode="auto">
          <a:xfrm>
            <a:off x="-419695" y="-544711"/>
            <a:ext cx="9664154" cy="6151439"/>
          </a:xfrm>
          <a:prstGeom prst="rect">
            <a:avLst/>
          </a:prstGeom>
          <a:noFill/>
          <a:ln w="9525" cap="flat">
            <a:noFill/>
            <a:round/>
            <a:headEnd/>
            <a:tailEnd/>
          </a:ln>
        </p:spPr>
      </p:pic>
      <p:sp>
        <p:nvSpPr>
          <p:cNvPr id="35842" name="Rectangle 2"/>
          <p:cNvSpPr>
            <a:spLocks/>
          </p:cNvSpPr>
          <p:nvPr/>
        </p:nvSpPr>
        <p:spPr bwMode="auto">
          <a:xfrm>
            <a:off x="6143625" y="1017984"/>
            <a:ext cx="1390444" cy="738664"/>
          </a:xfrm>
          <a:prstGeom prst="rect">
            <a:avLst/>
          </a:prstGeom>
          <a:noFill/>
          <a:ln w="12700" cap="flat">
            <a:noFill/>
            <a:miter lim="800000"/>
            <a:headEnd type="none" w="med" len="med"/>
            <a:tailEnd type="none" w="med" len="med"/>
          </a:ln>
        </p:spPr>
        <p:txBody>
          <a:bodyPr wrap="none" lIns="0" tIns="0" rIns="40638" bIns="0">
            <a:prstTxWarp prst="textNoShape">
              <a:avLst/>
            </a:prstTxWarp>
            <a:spAutoFit/>
          </a:bodyPr>
          <a:lstStyle/>
          <a:p>
            <a:pPr marL="40182"/>
            <a:r>
              <a:rPr lang="en-US" sz="3500" dirty="0">
                <a:latin typeface="Calibri" pitchFamily="-110" charset="0"/>
                <a:ea typeface="Calibri" pitchFamily="-110" charset="0"/>
                <a:cs typeface="Calibri" pitchFamily="-110" charset="0"/>
                <a:sym typeface="Calibri" pitchFamily="-110" charset="0"/>
              </a:rPr>
              <a:t> </a:t>
            </a:r>
            <a:r>
              <a:rPr lang="en-US" sz="4800" dirty="0">
                <a:latin typeface="Calibri" pitchFamily="-110" charset="0"/>
                <a:ea typeface="Calibri" pitchFamily="-110" charset="0"/>
                <a:cs typeface="Calibri" pitchFamily="-110" charset="0"/>
                <a:sym typeface="Calibri" pitchFamily="-110" charset="0"/>
              </a:rPr>
              <a:t>Read</a:t>
            </a:r>
            <a:r>
              <a:rPr lang="en-US" sz="3500" dirty="0">
                <a:latin typeface="Calibri" pitchFamily="-110" charset="0"/>
                <a:ea typeface="Calibri" pitchFamily="-110" charset="0"/>
                <a:cs typeface="Calibri" pitchFamily="-110" charset="0"/>
                <a:sym typeface="Calibri" pitchFamily="-110" charset="0"/>
              </a:rPr>
              <a:t> </a:t>
            </a:r>
          </a:p>
        </p:txBody>
      </p:sp>
      <p:sp>
        <p:nvSpPr>
          <p:cNvPr id="35843" name="Rectangle 3"/>
          <p:cNvSpPr>
            <a:spLocks/>
          </p:cNvSpPr>
          <p:nvPr/>
        </p:nvSpPr>
        <p:spPr bwMode="auto">
          <a:xfrm>
            <a:off x="1169790" y="5598914"/>
            <a:ext cx="6701324" cy="1154162"/>
          </a:xfrm>
          <a:prstGeom prst="rect">
            <a:avLst/>
          </a:prstGeom>
          <a:noFill/>
          <a:ln w="12700" cap="flat">
            <a:noFill/>
            <a:miter lim="800000"/>
            <a:headEnd type="none" w="med" len="med"/>
            <a:tailEnd type="none" w="med" len="med"/>
          </a:ln>
        </p:spPr>
        <p:txBody>
          <a:bodyPr wrap="none" lIns="0" tIns="0" rIns="40638" bIns="0">
            <a:prstTxWarp prst="textNoShape">
              <a:avLst/>
            </a:prstTxWarp>
            <a:spAutoFit/>
          </a:bodyPr>
          <a:lstStyle/>
          <a:p>
            <a:pPr marL="40182"/>
            <a:r>
              <a:rPr lang="en-US" sz="2500" dirty="0">
                <a:latin typeface="Calibri" pitchFamily="-110" charset="0"/>
                <a:ea typeface="Calibri" pitchFamily="-110" charset="0"/>
                <a:cs typeface="Calibri" pitchFamily="-110" charset="0"/>
                <a:sym typeface="Calibri" pitchFamily="-110" charset="0"/>
              </a:rPr>
              <a:t>Consider how you can encourage a growth mindset</a:t>
            </a:r>
          </a:p>
          <a:p>
            <a:pPr marL="40182"/>
            <a:r>
              <a:rPr lang="en-US" sz="2500" dirty="0">
                <a:latin typeface="Calibri" pitchFamily="-110" charset="0"/>
                <a:ea typeface="Calibri" pitchFamily="-110" charset="0"/>
                <a:cs typeface="Calibri" pitchFamily="-110" charset="0"/>
                <a:sym typeface="Calibri" pitchFamily="-110" charset="0"/>
              </a:rPr>
              <a:t>in your school.</a:t>
            </a:r>
          </a:p>
          <a:p>
            <a:pPr marL="40182"/>
            <a:r>
              <a:rPr lang="en-US" sz="2500" dirty="0">
                <a:latin typeface="Calibri" pitchFamily="-110" charset="0"/>
                <a:ea typeface="Calibri" pitchFamily="-110" charset="0"/>
                <a:cs typeface="Calibri" pitchFamily="-110" charset="0"/>
                <a:sym typeface="Calibri" pitchFamily="-110" charset="0"/>
              </a:rPr>
              <a:t>Discuss </a:t>
            </a:r>
            <a:r>
              <a:rPr lang="en-US" sz="2500" u="sng" dirty="0">
                <a:latin typeface="Calibri" pitchFamily="-110" charset="0"/>
                <a:ea typeface="Calibri" pitchFamily="-110" charset="0"/>
                <a:cs typeface="Calibri" pitchFamily="-110" charset="0"/>
                <a:sym typeface="Calibri" pitchFamily="-110" charset="0"/>
              </a:rPr>
              <a:t>concrete strategies</a:t>
            </a:r>
            <a:r>
              <a:rPr lang="en-US" sz="2500" dirty="0">
                <a:latin typeface="Calibri" pitchFamily="-110" charset="0"/>
                <a:ea typeface="Calibri" pitchFamily="-110" charset="0"/>
                <a:cs typeface="Calibri" pitchFamily="-110" charset="0"/>
                <a:sym typeface="Calibri" pitchFamily="-110" charset="0"/>
              </a:rPr>
              <a:t> for your own context.</a:t>
            </a:r>
          </a:p>
        </p:txBody>
      </p:sp>
    </p:spTree>
  </p:cSld>
  <p:clrMapOvr>
    <a:masterClrMapping/>
  </p:clrMapOvr>
  <p:transition/>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37889" name="Picture 1"/>
          <p:cNvPicPr>
            <a:picLocks noChangeArrowheads="1"/>
          </p:cNvPicPr>
          <p:nvPr/>
        </p:nvPicPr>
        <p:blipFill>
          <a:blip r:embed="rId3"/>
          <a:srcRect/>
          <a:stretch>
            <a:fillRect/>
          </a:stretch>
        </p:blipFill>
        <p:spPr bwMode="auto">
          <a:xfrm>
            <a:off x="449833" y="426393"/>
            <a:ext cx="8322469" cy="6010796"/>
          </a:xfrm>
          <a:prstGeom prst="rect">
            <a:avLst/>
          </a:prstGeom>
          <a:noFill/>
          <a:ln w="9525" cap="flat">
            <a:noFill/>
            <a:miter lim="800000"/>
            <a:headEnd/>
            <a:tailEnd/>
          </a:ln>
        </p:spPr>
      </p:pic>
      <p:grpSp>
        <p:nvGrpSpPr>
          <p:cNvPr id="2" name="Group 2"/>
          <p:cNvGrpSpPr>
            <a:grpSpLocks/>
          </p:cNvGrpSpPr>
          <p:nvPr/>
        </p:nvGrpSpPr>
        <p:grpSpPr bwMode="auto">
          <a:xfrm>
            <a:off x="759023" y="303609"/>
            <a:ext cx="1750219" cy="1223367"/>
            <a:chOff x="0" y="0"/>
            <a:chExt cx="1568" cy="1096"/>
          </a:xfrm>
        </p:grpSpPr>
        <p:sp>
          <p:nvSpPr>
            <p:cNvPr id="37891" name="Oval 3"/>
            <p:cNvSpPr>
              <a:spLocks/>
            </p:cNvSpPr>
            <p:nvPr/>
          </p:nvSpPr>
          <p:spPr bwMode="auto">
            <a:xfrm>
              <a:off x="0" y="0"/>
              <a:ext cx="1568" cy="1096"/>
            </a:xfrm>
            <a:prstGeom prst="ellipse">
              <a:avLst/>
            </a:prstGeom>
            <a:solidFill>
              <a:srgbClr val="000000"/>
            </a:solidFill>
            <a:ln w="55000" cap="flat">
              <a:solidFill>
                <a:srgbClr val="1E768C"/>
              </a:solidFill>
              <a:prstDash val="solid"/>
              <a:round/>
              <a:headEnd type="none" w="med" len="med"/>
              <a:tailEnd type="none" w="med" len="med"/>
            </a:ln>
          </p:spPr>
          <p:txBody>
            <a:bodyPr lIns="0" tIns="0" rIns="0" bIns="0">
              <a:prstTxWarp prst="textNoShape">
                <a:avLst/>
              </a:prstTxWarp>
            </a:bodyPr>
            <a:lstStyle/>
            <a:p>
              <a:endParaRPr lang="en-US"/>
            </a:p>
          </p:txBody>
        </p:sp>
        <p:sp>
          <p:nvSpPr>
            <p:cNvPr id="37892" name="Rectangle 4"/>
            <p:cNvSpPr>
              <a:spLocks/>
            </p:cNvSpPr>
            <p:nvPr/>
          </p:nvSpPr>
          <p:spPr bwMode="auto">
            <a:xfrm>
              <a:off x="216" y="232"/>
              <a:ext cx="1128" cy="592"/>
            </a:xfrm>
            <a:prstGeom prst="rect">
              <a:avLst/>
            </a:prstGeom>
            <a:noFill/>
            <a:ln w="12700" cap="flat">
              <a:noFill/>
              <a:miter lim="800000"/>
              <a:headEnd type="none" w="med" len="med"/>
              <a:tailEnd type="none" w="med" len="med"/>
            </a:ln>
          </p:spPr>
          <p:txBody>
            <a:bodyPr lIns="0" tIns="0" rIns="111003" bIns="0">
              <a:prstTxWarp prst="textNoShape">
                <a:avLst/>
              </a:prstTxWarp>
            </a:bodyPr>
            <a:lstStyle/>
            <a:p>
              <a:pPr marL="77016" algn="ctr"/>
              <a:r>
                <a:rPr lang="en-US" dirty="0">
                  <a:solidFill>
                    <a:srgbClr val="FFFFFF"/>
                  </a:solidFill>
                  <a:latin typeface="Lucida Sans Unicode" pitchFamily="-110" charset="-52"/>
                  <a:ea typeface="Lucida Sans Unicode" pitchFamily="-110" charset="-52"/>
                  <a:cs typeface="Lucida Sans Unicode" pitchFamily="-110" charset="-52"/>
                  <a:sym typeface="Lucida Sans Unicode" pitchFamily="-110" charset="-52"/>
                </a:rPr>
                <a:t>Fixed Mindset</a:t>
              </a:r>
            </a:p>
          </p:txBody>
        </p:sp>
      </p:grpSp>
      <p:grpSp>
        <p:nvGrpSpPr>
          <p:cNvPr id="3" name="Group 5"/>
          <p:cNvGrpSpPr>
            <a:grpSpLocks/>
          </p:cNvGrpSpPr>
          <p:nvPr/>
        </p:nvGrpSpPr>
        <p:grpSpPr bwMode="auto">
          <a:xfrm>
            <a:off x="6706195" y="383977"/>
            <a:ext cx="1750219" cy="1223367"/>
            <a:chOff x="0" y="0"/>
            <a:chExt cx="1568" cy="1096"/>
          </a:xfrm>
        </p:grpSpPr>
        <p:sp>
          <p:nvSpPr>
            <p:cNvPr id="37894" name="Oval 6"/>
            <p:cNvSpPr>
              <a:spLocks/>
            </p:cNvSpPr>
            <p:nvPr/>
          </p:nvSpPr>
          <p:spPr bwMode="auto">
            <a:xfrm>
              <a:off x="0" y="0"/>
              <a:ext cx="1568" cy="1096"/>
            </a:xfrm>
            <a:prstGeom prst="ellipse">
              <a:avLst/>
            </a:prstGeom>
            <a:solidFill>
              <a:srgbClr val="000000"/>
            </a:solidFill>
            <a:ln w="55000" cap="flat">
              <a:solidFill>
                <a:srgbClr val="1E768C"/>
              </a:solidFill>
              <a:prstDash val="solid"/>
              <a:round/>
              <a:headEnd type="none" w="med" len="med"/>
              <a:tailEnd type="none" w="med" len="med"/>
            </a:ln>
          </p:spPr>
          <p:txBody>
            <a:bodyPr lIns="0" tIns="0" rIns="0" bIns="0">
              <a:prstTxWarp prst="textNoShape">
                <a:avLst/>
              </a:prstTxWarp>
            </a:bodyPr>
            <a:lstStyle/>
            <a:p>
              <a:endParaRPr lang="en-US"/>
            </a:p>
          </p:txBody>
        </p:sp>
        <p:sp>
          <p:nvSpPr>
            <p:cNvPr id="37895" name="Rectangle 7"/>
            <p:cNvSpPr>
              <a:spLocks/>
            </p:cNvSpPr>
            <p:nvPr/>
          </p:nvSpPr>
          <p:spPr bwMode="auto">
            <a:xfrm>
              <a:off x="224" y="248"/>
              <a:ext cx="1128" cy="592"/>
            </a:xfrm>
            <a:prstGeom prst="rect">
              <a:avLst/>
            </a:prstGeom>
            <a:noFill/>
            <a:ln w="12700" cap="flat">
              <a:noFill/>
              <a:miter lim="800000"/>
              <a:headEnd type="none" w="med" len="med"/>
              <a:tailEnd type="none" w="med" len="med"/>
            </a:ln>
          </p:spPr>
          <p:txBody>
            <a:bodyPr lIns="0" tIns="0" rIns="111003" bIns="0" anchor="ctr">
              <a:prstTxWarp prst="textNoShape">
                <a:avLst/>
              </a:prstTxWarp>
            </a:bodyPr>
            <a:lstStyle/>
            <a:p>
              <a:pPr marL="77016" algn="ctr"/>
              <a:r>
                <a:rPr lang="en-US" dirty="0">
                  <a:solidFill>
                    <a:srgbClr val="FFFFFF"/>
                  </a:solidFill>
                  <a:latin typeface="Lucida Sans Unicode" pitchFamily="-110" charset="-52"/>
                  <a:ea typeface="Lucida Sans Unicode" pitchFamily="-110" charset="-52"/>
                  <a:cs typeface="Lucida Sans Unicode" pitchFamily="-110" charset="-52"/>
                  <a:sym typeface="Lucida Sans Unicode" pitchFamily="-110" charset="-52"/>
                </a:rPr>
                <a:t>Growth  Mindset</a:t>
              </a:r>
            </a:p>
          </p:txBody>
        </p:sp>
      </p:grpSp>
      <p:grpSp>
        <p:nvGrpSpPr>
          <p:cNvPr id="4" name="Group 8"/>
          <p:cNvGrpSpPr>
            <a:grpSpLocks/>
          </p:cNvGrpSpPr>
          <p:nvPr/>
        </p:nvGrpSpPr>
        <p:grpSpPr bwMode="auto">
          <a:xfrm>
            <a:off x="6777633" y="4955976"/>
            <a:ext cx="2366367" cy="1750219"/>
            <a:chOff x="0" y="0"/>
            <a:chExt cx="2120" cy="1568"/>
          </a:xfrm>
        </p:grpSpPr>
        <p:sp>
          <p:nvSpPr>
            <p:cNvPr id="37897" name="Freeform 9"/>
            <p:cNvSpPr>
              <a:spLocks/>
            </p:cNvSpPr>
            <p:nvPr/>
          </p:nvSpPr>
          <p:spPr bwMode="auto">
            <a:xfrm>
              <a:off x="0" y="0"/>
              <a:ext cx="2120" cy="1568"/>
            </a:xfrm>
            <a:custGeom>
              <a:avLst/>
              <a:gdLst/>
              <a:ahLst/>
              <a:cxnLst>
                <a:cxn ang="0">
                  <a:pos x="13587" y="0"/>
                </a:cxn>
                <a:cxn ang="0">
                  <a:pos x="0" y="0"/>
                </a:cxn>
                <a:cxn ang="0">
                  <a:pos x="0" y="21600"/>
                </a:cxn>
                <a:cxn ang="0">
                  <a:pos x="13587" y="21600"/>
                </a:cxn>
                <a:cxn ang="0">
                  <a:pos x="21600" y="10800"/>
                </a:cxn>
                <a:cxn ang="0">
                  <a:pos x="13587" y="0"/>
                </a:cxn>
                <a:cxn ang="0">
                  <a:pos x="13587" y="0"/>
                </a:cxn>
              </a:cxnLst>
              <a:rect l="0" t="0" r="r" b="b"/>
              <a:pathLst>
                <a:path w="21600" h="21600">
                  <a:moveTo>
                    <a:pt x="13587" y="0"/>
                  </a:moveTo>
                  <a:lnTo>
                    <a:pt x="0" y="0"/>
                  </a:lnTo>
                  <a:lnTo>
                    <a:pt x="0" y="21600"/>
                  </a:lnTo>
                  <a:lnTo>
                    <a:pt x="13587" y="21600"/>
                  </a:lnTo>
                  <a:lnTo>
                    <a:pt x="21600" y="10800"/>
                  </a:lnTo>
                  <a:lnTo>
                    <a:pt x="13587" y="0"/>
                  </a:lnTo>
                  <a:close/>
                  <a:moveTo>
                    <a:pt x="13587" y="0"/>
                  </a:moveTo>
                </a:path>
              </a:pathLst>
            </a:custGeom>
            <a:solidFill>
              <a:srgbClr val="39639D"/>
            </a:solidFill>
            <a:ln w="55000" cap="flat">
              <a:solidFill>
                <a:srgbClr val="1E768C"/>
              </a:solidFill>
              <a:prstDash val="solid"/>
              <a:miter lim="800000"/>
              <a:headEnd type="none" w="med" len="med"/>
              <a:tailEnd type="none" w="med" len="med"/>
            </a:ln>
          </p:spPr>
          <p:txBody>
            <a:bodyPr lIns="0" tIns="0" rIns="0" bIns="0">
              <a:prstTxWarp prst="textNoShape">
                <a:avLst/>
              </a:prstTxWarp>
            </a:bodyPr>
            <a:lstStyle/>
            <a:p>
              <a:endParaRPr lang="en-US"/>
            </a:p>
          </p:txBody>
        </p:sp>
        <p:sp>
          <p:nvSpPr>
            <p:cNvPr id="37898" name="Rectangle 10"/>
            <p:cNvSpPr>
              <a:spLocks/>
            </p:cNvSpPr>
            <p:nvPr/>
          </p:nvSpPr>
          <p:spPr bwMode="auto">
            <a:xfrm>
              <a:off x="0" y="344"/>
              <a:ext cx="1240" cy="896"/>
            </a:xfrm>
            <a:prstGeom prst="rect">
              <a:avLst/>
            </a:prstGeom>
            <a:noFill/>
            <a:ln w="12700" cap="flat">
              <a:noFill/>
              <a:miter lim="800000"/>
              <a:headEnd type="none" w="med" len="med"/>
              <a:tailEnd type="none" w="med" len="med"/>
            </a:ln>
          </p:spPr>
          <p:txBody>
            <a:bodyPr lIns="0" tIns="0" rIns="-12700" bIns="0" anchor="ctr">
              <a:prstTxWarp prst="textNoShape">
                <a:avLst/>
              </a:prstTxWarp>
            </a:bodyPr>
            <a:lstStyle/>
            <a:p>
              <a:pPr marL="39066" algn="ctr"/>
              <a:r>
                <a:rPr lang="en-US" sz="1300" dirty="0">
                  <a:solidFill>
                    <a:srgbClr val="FFFFFF"/>
                  </a:solidFill>
                  <a:latin typeface="Lucida Sans Unicode" pitchFamily="-110" charset="-52"/>
                  <a:ea typeface="Lucida Sans Unicode" pitchFamily="-110" charset="-52"/>
                  <a:cs typeface="Lucida Sans Unicode" pitchFamily="-110" charset="-52"/>
                  <a:sym typeface="Lucida Sans Unicode" pitchFamily="-110" charset="-52"/>
                </a:rPr>
                <a:t>As a result, they reach ever-higher levels of achievement</a:t>
              </a:r>
            </a:p>
          </p:txBody>
        </p:sp>
      </p:grpSp>
      <p:pic>
        <p:nvPicPr>
          <p:cNvPr id="37899" name="Picture 11"/>
          <p:cNvPicPr>
            <a:picLocks noChangeArrowheads="1"/>
          </p:cNvPicPr>
          <p:nvPr/>
        </p:nvPicPr>
        <p:blipFill>
          <a:blip r:embed="rId4"/>
          <a:srcRect/>
          <a:stretch>
            <a:fillRect/>
          </a:stretch>
        </p:blipFill>
        <p:spPr bwMode="auto">
          <a:xfrm>
            <a:off x="200919" y="4925839"/>
            <a:ext cx="2534915" cy="1812727"/>
          </a:xfrm>
          <a:prstGeom prst="rect">
            <a:avLst/>
          </a:prstGeom>
          <a:noFill/>
          <a:ln w="9525" cap="flat">
            <a:noFill/>
            <a:miter lim="800000"/>
            <a:headEnd/>
            <a:tailEnd/>
          </a:ln>
        </p:spPr>
      </p:pic>
    </p:spTree>
  </p:cSld>
  <p:clrMapOvr>
    <a:masterClrMapping/>
  </p:clrMapOvr>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9937" name="Rectangle 1"/>
          <p:cNvSpPr>
            <a:spLocks noChangeArrowheads="1"/>
          </p:cNvSpPr>
          <p:nvPr>
            <p:ph type="title"/>
          </p:nvPr>
        </p:nvSpPr>
        <p:spPr>
          <a:ln/>
        </p:spPr>
        <p:txBody>
          <a:bodyPr rIns="116994" anchor="t">
            <a:normAutofit fontScale="90000"/>
          </a:bodyPr>
          <a:lstStyle/>
          <a:p>
            <a:pPr marL="39066"/>
            <a:r>
              <a:rPr lang="en-US" sz="3500" dirty="0">
                <a:latin typeface="Calibri Bold" charset="0"/>
                <a:ea typeface="Calibri Bold" charset="0"/>
                <a:cs typeface="Calibri Bold" charset="0"/>
                <a:sym typeface="Calibri Bold" charset="0"/>
              </a:rPr>
              <a:t>School Messages That Promote A Growth Mindset</a:t>
            </a:r>
            <a:endParaRPr lang="en-US" sz="3500" dirty="0">
              <a:latin typeface="Calibri Bold" charset="0"/>
              <a:ea typeface="ヒラギノ角ゴ ProN W6" pitchFamily="-110" charset="-128"/>
              <a:cs typeface="ヒラギノ角ゴ ProN W6" pitchFamily="-110" charset="-128"/>
              <a:sym typeface="Calibri Bold" charset="0"/>
            </a:endParaRPr>
          </a:p>
        </p:txBody>
      </p:sp>
      <p:sp>
        <p:nvSpPr>
          <p:cNvPr id="39938" name="Rectangle 2"/>
          <p:cNvSpPr>
            <a:spLocks noChangeArrowheads="1"/>
          </p:cNvSpPr>
          <p:nvPr>
            <p:ph type="body" idx="1"/>
          </p:nvPr>
        </p:nvSpPr>
        <p:spPr>
          <a:xfrm>
            <a:off x="455414" y="1464469"/>
            <a:ext cx="8233172" cy="5393531"/>
          </a:xfrm>
          <a:ln/>
        </p:spPr>
        <p:txBody>
          <a:bodyPr rIns="81277"/>
          <a:lstStyle/>
          <a:p>
            <a:pPr marL="284624" indent="-179704">
              <a:lnSpc>
                <a:spcPct val="120000"/>
              </a:lnSpc>
              <a:buFont typeface="Calibri" pitchFamily="-110" charset="0"/>
              <a:buChar char="•"/>
            </a:pPr>
            <a:r>
              <a:rPr lang="en-US" sz="2500" dirty="0"/>
              <a:t>We believe in your potential and are committed to helping everyone get smarter.</a:t>
            </a:r>
          </a:p>
          <a:p>
            <a:pPr marL="284624" indent="-179704">
              <a:lnSpc>
                <a:spcPct val="120000"/>
              </a:lnSpc>
              <a:buFont typeface="Calibri" pitchFamily="-110" charset="0"/>
              <a:buChar char="•"/>
            </a:pPr>
            <a:r>
              <a:rPr lang="en-US" sz="2500" dirty="0"/>
              <a:t>We value taking on challenges, exerting effort, and surmounting obstacles more than we value  “natural” talent and easy success.</a:t>
            </a:r>
          </a:p>
          <a:p>
            <a:pPr marL="284624" indent="-179704">
              <a:lnSpc>
                <a:spcPct val="120000"/>
              </a:lnSpc>
              <a:buFont typeface="Calibri" pitchFamily="-110" charset="0"/>
              <a:buChar char="•"/>
            </a:pPr>
            <a:r>
              <a:rPr lang="en-US" sz="2500" dirty="0"/>
              <a:t>Working hard to learn new things makes you smarter—it makes your brain grow new connections.</a:t>
            </a:r>
          </a:p>
          <a:p>
            <a:pPr marL="284624" indent="-179704">
              <a:lnSpc>
                <a:spcPct val="120000"/>
              </a:lnSpc>
              <a:buFont typeface="Calibri" pitchFamily="-110" charset="0"/>
              <a:buChar char="•"/>
            </a:pPr>
            <a:r>
              <a:rPr lang="en-US" sz="2500" dirty="0"/>
              <a:t>School is not a place that judges you. </a:t>
            </a:r>
          </a:p>
        </p:txBody>
      </p:sp>
      <p:sp>
        <p:nvSpPr>
          <p:cNvPr id="39939" name="Rectangle 3"/>
          <p:cNvSpPr>
            <a:spLocks/>
          </p:cNvSpPr>
          <p:nvPr/>
        </p:nvSpPr>
        <p:spPr bwMode="auto">
          <a:xfrm>
            <a:off x="4330898" y="6143625"/>
            <a:ext cx="3930151" cy="338554"/>
          </a:xfrm>
          <a:prstGeom prst="rect">
            <a:avLst/>
          </a:prstGeom>
          <a:noFill/>
          <a:ln w="12700" cap="flat">
            <a:noFill/>
            <a:miter lim="800000"/>
            <a:headEnd type="none" w="med" len="med"/>
            <a:tailEnd type="none" w="med" len="med"/>
          </a:ln>
        </p:spPr>
        <p:txBody>
          <a:bodyPr wrap="none" lIns="0" tIns="0" rIns="40637" bIns="0">
            <a:prstTxWarp prst="textNoShape">
              <a:avLst/>
            </a:prstTxWarp>
            <a:spAutoFit/>
          </a:bodyPr>
          <a:lstStyle/>
          <a:p>
            <a:pPr marL="39066"/>
            <a:r>
              <a:rPr lang="en-US" sz="1100" dirty="0">
                <a:latin typeface="Lucida Sans Unicode" pitchFamily="-110" charset="-52"/>
                <a:ea typeface="Lucida Sans Unicode" pitchFamily="-110" charset="-52"/>
                <a:cs typeface="Lucida Sans Unicode" pitchFamily="-110" charset="-52"/>
                <a:sym typeface="Lucida Sans Unicode" pitchFamily="-110" charset="-52"/>
              </a:rPr>
              <a:t>From Mind-Sets &amp; Equitable Education by Carol </a:t>
            </a:r>
            <a:r>
              <a:rPr lang="en-US" sz="1100" dirty="0" err="1">
                <a:latin typeface="Lucida Sans Unicode" pitchFamily="-110" charset="-52"/>
                <a:ea typeface="Lucida Sans Unicode" pitchFamily="-110" charset="-52"/>
                <a:cs typeface="Lucida Sans Unicode" pitchFamily="-110" charset="-52"/>
                <a:sym typeface="Lucida Sans Unicode" pitchFamily="-110" charset="-52"/>
              </a:rPr>
              <a:t>Dweck</a:t>
            </a:r>
            <a:endParaRPr lang="en-US" sz="1100" dirty="0">
              <a:latin typeface="Lucida Sans Unicode" pitchFamily="-110" charset="-52"/>
              <a:ea typeface="Lucida Sans Unicode" pitchFamily="-110" charset="-52"/>
              <a:cs typeface="Lucida Sans Unicode" pitchFamily="-110" charset="-52"/>
              <a:sym typeface="Lucida Sans Unicode" pitchFamily="-110" charset="-52"/>
            </a:endParaRPr>
          </a:p>
          <a:p>
            <a:pPr marL="39066"/>
            <a:r>
              <a:rPr lang="en-US" sz="1100" u="sng" dirty="0">
                <a:solidFill>
                  <a:srgbClr val="009999"/>
                </a:solidFill>
                <a:latin typeface="Lucida Sans Unicode" pitchFamily="-110" charset="-52"/>
                <a:ea typeface="Lucida Sans Unicode" pitchFamily="-110" charset="-52"/>
                <a:cs typeface="Lucida Sans Unicode" pitchFamily="-110" charset="-52"/>
                <a:sym typeface="Lucida Sans Unicode" pitchFamily="-110" charset="-52"/>
                <a:hlinkClick r:id="rId2"/>
              </a:rPr>
              <a:t>http://www.principals.org/portals/0/content/61209.pdf</a:t>
            </a:r>
            <a:endParaRPr lang="en-US" sz="1100" u="sng" dirty="0">
              <a:solidFill>
                <a:srgbClr val="009999"/>
              </a:solidFill>
              <a:latin typeface="Lucida Sans Unicode" pitchFamily="-110" charset="-52"/>
              <a:ea typeface="Lucida Sans Unicode" pitchFamily="-110" charset="-52"/>
              <a:cs typeface="Lucida Sans Unicode" pitchFamily="-110" charset="-52"/>
              <a:sym typeface="Lucida Sans Unicode" pitchFamily="-110" charset="-5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9938">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9938">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9938">
                                            <p:txEl>
                                              <p:pRg st="2" end="2"/>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39938">
                                            <p:txEl>
                                              <p:pRg st="3" end="3"/>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8" grpId="0" build="p" bldLvl="5" autoUpdateAnimBg="0"/>
    </p:bldLst>
  </p:timing>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40961" name="Rectangle 1"/>
          <p:cNvSpPr>
            <a:spLocks noChangeArrowheads="1"/>
          </p:cNvSpPr>
          <p:nvPr>
            <p:ph type="title"/>
          </p:nvPr>
        </p:nvSpPr>
        <p:spPr>
          <a:ln/>
        </p:spPr>
        <p:txBody>
          <a:bodyPr rIns="116994" anchor="t">
            <a:normAutofit fontScale="90000"/>
          </a:bodyPr>
          <a:lstStyle/>
          <a:p>
            <a:pPr marL="39066"/>
            <a:r>
              <a:rPr lang="en-US" sz="3500" dirty="0">
                <a:latin typeface="Calibri Bold" charset="0"/>
                <a:ea typeface="Calibri Bold" charset="0"/>
                <a:cs typeface="Calibri Bold" charset="0"/>
                <a:sym typeface="Calibri Bold" charset="0"/>
              </a:rPr>
              <a:t>Teacher Actions that Promote a Growth Mindset</a:t>
            </a:r>
            <a:endParaRPr lang="en-US" sz="3500" dirty="0">
              <a:latin typeface="Calibri Bold" charset="0"/>
              <a:ea typeface="ヒラギノ角ゴ ProN W6" pitchFamily="-110" charset="-128"/>
              <a:cs typeface="ヒラギノ角ゴ ProN W6" pitchFamily="-110" charset="-128"/>
              <a:sym typeface="Calibri Bold" charset="0"/>
            </a:endParaRPr>
          </a:p>
        </p:txBody>
      </p:sp>
      <p:sp>
        <p:nvSpPr>
          <p:cNvPr id="40962" name="Rectangle 2"/>
          <p:cNvSpPr>
            <a:spLocks noChangeArrowheads="1"/>
          </p:cNvSpPr>
          <p:nvPr>
            <p:ph type="body" idx="1"/>
          </p:nvPr>
        </p:nvSpPr>
        <p:spPr>
          <a:xfrm>
            <a:off x="455414" y="1464469"/>
            <a:ext cx="8233172" cy="5393531"/>
          </a:xfrm>
          <a:ln/>
        </p:spPr>
        <p:txBody>
          <a:bodyPr rIns="81277"/>
          <a:lstStyle/>
          <a:p>
            <a:pPr marL="284624" indent="-179704">
              <a:lnSpc>
                <a:spcPct val="120000"/>
              </a:lnSpc>
              <a:buFont typeface="Calibri" pitchFamily="-110" charset="0"/>
              <a:buChar char="•"/>
            </a:pPr>
            <a:r>
              <a:rPr lang="en-US" sz="2400" dirty="0"/>
              <a:t>Set up lessons as learning tasks not judgments of ability. Characterize the activity as a learning process and present skills and material as being learnable.</a:t>
            </a:r>
          </a:p>
          <a:p>
            <a:pPr marL="284624" indent="-179704">
              <a:lnSpc>
                <a:spcPct val="120000"/>
              </a:lnSpc>
              <a:buFont typeface="Calibri" pitchFamily="-110" charset="0"/>
              <a:buChar char="•"/>
            </a:pPr>
            <a:r>
              <a:rPr lang="en-US" sz="2400" dirty="0"/>
              <a:t>Praise the effort not the ability. For example say, “I see that you’ve been working really hard on using evidence to support your argument.” </a:t>
            </a:r>
          </a:p>
        </p:txBody>
      </p:sp>
      <p:sp>
        <p:nvSpPr>
          <p:cNvPr id="40963" name="Rectangle 3"/>
          <p:cNvSpPr>
            <a:spLocks/>
          </p:cNvSpPr>
          <p:nvPr/>
        </p:nvSpPr>
        <p:spPr bwMode="auto">
          <a:xfrm>
            <a:off x="4330898" y="6143625"/>
            <a:ext cx="3930151" cy="338554"/>
          </a:xfrm>
          <a:prstGeom prst="rect">
            <a:avLst/>
          </a:prstGeom>
          <a:noFill/>
          <a:ln w="12700" cap="flat">
            <a:noFill/>
            <a:miter lim="800000"/>
            <a:headEnd type="none" w="med" len="med"/>
            <a:tailEnd type="none" w="med" len="med"/>
          </a:ln>
        </p:spPr>
        <p:txBody>
          <a:bodyPr wrap="none" lIns="0" tIns="0" rIns="40637" bIns="0">
            <a:prstTxWarp prst="textNoShape">
              <a:avLst/>
            </a:prstTxWarp>
            <a:spAutoFit/>
          </a:bodyPr>
          <a:lstStyle/>
          <a:p>
            <a:pPr marL="39066"/>
            <a:r>
              <a:rPr lang="en-US" sz="1100" dirty="0">
                <a:latin typeface="Lucida Sans Unicode" pitchFamily="-110" charset="-52"/>
                <a:ea typeface="Lucida Sans Unicode" pitchFamily="-110" charset="-52"/>
                <a:cs typeface="Lucida Sans Unicode" pitchFamily="-110" charset="-52"/>
                <a:sym typeface="Lucida Sans Unicode" pitchFamily="-110" charset="-52"/>
              </a:rPr>
              <a:t>From Mind-Sets &amp; Equitable Education by Carol </a:t>
            </a:r>
            <a:r>
              <a:rPr lang="en-US" sz="1100" dirty="0" err="1">
                <a:latin typeface="Lucida Sans Unicode" pitchFamily="-110" charset="-52"/>
                <a:ea typeface="Lucida Sans Unicode" pitchFamily="-110" charset="-52"/>
                <a:cs typeface="Lucida Sans Unicode" pitchFamily="-110" charset="-52"/>
                <a:sym typeface="Lucida Sans Unicode" pitchFamily="-110" charset="-52"/>
              </a:rPr>
              <a:t>Dweck</a:t>
            </a:r>
            <a:endParaRPr lang="en-US" sz="1100" dirty="0">
              <a:latin typeface="Lucida Sans Unicode" pitchFamily="-110" charset="-52"/>
              <a:ea typeface="Lucida Sans Unicode" pitchFamily="-110" charset="-52"/>
              <a:cs typeface="Lucida Sans Unicode" pitchFamily="-110" charset="-52"/>
              <a:sym typeface="Lucida Sans Unicode" pitchFamily="-110" charset="-52"/>
            </a:endParaRPr>
          </a:p>
          <a:p>
            <a:pPr marL="39066"/>
            <a:r>
              <a:rPr lang="en-US" sz="1100" u="sng" dirty="0">
                <a:solidFill>
                  <a:srgbClr val="009999"/>
                </a:solidFill>
                <a:latin typeface="Lucida Sans Unicode" pitchFamily="-110" charset="-52"/>
                <a:ea typeface="Lucida Sans Unicode" pitchFamily="-110" charset="-52"/>
                <a:cs typeface="Lucida Sans Unicode" pitchFamily="-110" charset="-52"/>
                <a:sym typeface="Lucida Sans Unicode" pitchFamily="-110" charset="-52"/>
                <a:hlinkClick r:id="rId2"/>
              </a:rPr>
              <a:t>http://www.principals.org/portals/0/content/61209.pdf</a:t>
            </a:r>
            <a:endParaRPr lang="en-US" sz="1100" u="sng" dirty="0">
              <a:solidFill>
                <a:srgbClr val="009999"/>
              </a:solidFill>
              <a:latin typeface="Lucida Sans Unicode" pitchFamily="-110" charset="-52"/>
              <a:ea typeface="Lucida Sans Unicode" pitchFamily="-110" charset="-52"/>
              <a:cs typeface="Lucida Sans Unicode" pitchFamily="-110" charset="-52"/>
              <a:sym typeface="Lucida Sans Unicode" pitchFamily="-110" charset="-52"/>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40962">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40962">
                                            <p:txEl>
                                              <p:pRg st="1" end="1"/>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0962" grpId="0" build="p" bldLvl="5" autoUpdateAnimBg="0"/>
    </p:bld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0</TotalTime>
  <Words>353</Words>
  <Application>Microsoft Macintosh PowerPoint</Application>
  <PresentationFormat>On-screen Show (4:3)</PresentationFormat>
  <Paragraphs>29</Paragraphs>
  <Slides>5</Slides>
  <Notes>2</Notes>
  <HiddenSlides>0</HiddenSlides>
  <MMClips>0</MMClips>
  <ScaleCrop>false</ScaleCrop>
  <HeadingPairs>
    <vt:vector size="4" baseType="variant">
      <vt:variant>
        <vt:lpstr>Design Template</vt:lpstr>
      </vt:variant>
      <vt:variant>
        <vt:i4>1</vt:i4>
      </vt:variant>
      <vt:variant>
        <vt:lpstr>Slide Titles</vt:lpstr>
      </vt:variant>
      <vt:variant>
        <vt:i4>5</vt:i4>
      </vt:variant>
    </vt:vector>
  </HeadingPairs>
  <TitlesOfParts>
    <vt:vector size="6" baseType="lpstr">
      <vt:lpstr>Office Theme</vt:lpstr>
      <vt:lpstr>Slide 1</vt:lpstr>
      <vt:lpstr>Slide 2</vt:lpstr>
      <vt:lpstr>Slide 3</vt:lpstr>
      <vt:lpstr>School Messages That Promote A Growth Mindset</vt:lpstr>
      <vt:lpstr>Teacher Actions that Promote a Growth Mindset</vt:lpstr>
    </vt:vector>
  </TitlesOfParts>
  <Company>Western Washington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Slide 1</dc:title>
  <dc:creator>Shannon Warren</dc:creator>
  <cp:lastModifiedBy>Shannon Warren</cp:lastModifiedBy>
  <cp:revision>1</cp:revision>
  <dcterms:created xsi:type="dcterms:W3CDTF">2011-08-22T19:53:25Z</dcterms:created>
  <dcterms:modified xsi:type="dcterms:W3CDTF">2011-08-22T19:54:02Z</dcterms:modified>
</cp:coreProperties>
</file>